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1"/>
  </p:notesMasterIdLst>
  <p:sldIdLst>
    <p:sldId id="256" r:id="rId2"/>
    <p:sldId id="257" r:id="rId3"/>
    <p:sldId id="303" r:id="rId4"/>
    <p:sldId id="258" r:id="rId5"/>
    <p:sldId id="259" r:id="rId6"/>
    <p:sldId id="260" r:id="rId7"/>
    <p:sldId id="304" r:id="rId8"/>
    <p:sldId id="261" r:id="rId9"/>
    <p:sldId id="262" r:id="rId10"/>
    <p:sldId id="263" r:id="rId11"/>
    <p:sldId id="264" r:id="rId12"/>
    <p:sldId id="305" r:id="rId13"/>
    <p:sldId id="265" r:id="rId14"/>
    <p:sldId id="266" r:id="rId15"/>
    <p:sldId id="267" r:id="rId16"/>
    <p:sldId id="268" r:id="rId17"/>
    <p:sldId id="306" r:id="rId18"/>
    <p:sldId id="269" r:id="rId19"/>
    <p:sldId id="270" r:id="rId20"/>
    <p:sldId id="271" r:id="rId21"/>
    <p:sldId id="307" r:id="rId22"/>
    <p:sldId id="272" r:id="rId23"/>
    <p:sldId id="273" r:id="rId24"/>
    <p:sldId id="274" r:id="rId25"/>
    <p:sldId id="275" r:id="rId26"/>
    <p:sldId id="276" r:id="rId27"/>
    <p:sldId id="277" r:id="rId28"/>
    <p:sldId id="308" r:id="rId29"/>
    <p:sldId id="278" r:id="rId30"/>
    <p:sldId id="279" r:id="rId31"/>
    <p:sldId id="280" r:id="rId32"/>
    <p:sldId id="309" r:id="rId33"/>
    <p:sldId id="281" r:id="rId34"/>
    <p:sldId id="282" r:id="rId35"/>
    <p:sldId id="283" r:id="rId36"/>
    <p:sldId id="284" r:id="rId37"/>
    <p:sldId id="310" r:id="rId38"/>
    <p:sldId id="285" r:id="rId39"/>
    <p:sldId id="286" r:id="rId40"/>
    <p:sldId id="287" r:id="rId41"/>
    <p:sldId id="288" r:id="rId42"/>
    <p:sldId id="311" r:id="rId43"/>
    <p:sldId id="289" r:id="rId44"/>
    <p:sldId id="290" r:id="rId45"/>
    <p:sldId id="291" r:id="rId46"/>
    <p:sldId id="292" r:id="rId47"/>
    <p:sldId id="293" r:id="rId48"/>
    <p:sldId id="294" r:id="rId49"/>
    <p:sldId id="312" r:id="rId50"/>
    <p:sldId id="295" r:id="rId51"/>
    <p:sldId id="296" r:id="rId52"/>
    <p:sldId id="297" r:id="rId53"/>
    <p:sldId id="313" r:id="rId54"/>
    <p:sldId id="298" r:id="rId55"/>
    <p:sldId id="299" r:id="rId56"/>
    <p:sldId id="300" r:id="rId57"/>
    <p:sldId id="314" r:id="rId58"/>
    <p:sldId id="301" r:id="rId59"/>
    <p:sldId id="302" r:id="rId6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804" autoAdjust="0"/>
    <p:restoredTop sz="94660"/>
  </p:normalViewPr>
  <p:slideViewPr>
    <p:cSldViewPr>
      <p:cViewPr>
        <p:scale>
          <a:sx n="70" d="100"/>
          <a:sy n="70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4" d="100"/>
          <a:sy n="44" d="100"/>
        </p:scale>
        <p:origin x="-2069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AA0D93-DFD6-41AD-B99E-6CF89029243D}" type="datetimeFigureOut">
              <a:rPr lang="ru-RU" smtClean="0"/>
              <a:pPr/>
              <a:t>28.03.2013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E09EC6-19D6-488E-A000-FEF58CC2A1A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E09EC6-19D6-488E-A000-FEF58CC2A1A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ACDF6120-F1F0-4C60-9FE9-39AC71A9C79D}" type="datetimeFigureOut">
              <a:rPr lang="en-US" smtClean="0"/>
              <a:pPr/>
              <a:t>3/28/2013</a:t>
            </a:fld>
            <a:endParaRPr lang="en-US" sz="1600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élní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élní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úhe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3/28/2013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CDF6120-F1F0-4C60-9FE9-39AC71A9C79D}" type="datetimeFigureOut">
              <a:rPr lang="en-US" smtClean="0"/>
              <a:pPr/>
              <a:t>3/28/2013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7" name="Obdélní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úhe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6120-F1F0-4C60-9FE9-39AC71A9C79D}" type="datetimeFigureOut">
              <a:rPr lang="en-US" smtClean="0"/>
              <a:pPr/>
              <a:t>3/28/2013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úhe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CDF6120-F1F0-4C60-9FE9-39AC71A9C79D}" type="datetimeFigureOut">
              <a:rPr lang="en-US" smtClean="0"/>
              <a:pPr/>
              <a:t>3/28/2013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fld id="{EA7C8D44-3667-46F6-9772-CC52308E2A7F}" type="slidenum">
              <a:rPr kumimoji="0" lang="en-US" smtClean="0"/>
              <a:pPr algn="l" eaLnBrk="1" latinLnBrk="0" hangingPunct="1"/>
              <a:t>‹#›</a:t>
            </a:fld>
            <a:endParaRPr kumimoji="0" lang="en-US" sz="1600" dirty="0">
              <a:solidFill>
                <a:schemeClr val="tx2"/>
              </a:solidFill>
            </a:endParaRPr>
          </a:p>
        </p:txBody>
      </p:sp>
      <p:sp>
        <p:nvSpPr>
          <p:cNvPr id="28" name="Přímá spojovací čár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Přímá spojovací čár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úhe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Смысловые части письма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Стереотипные описания в частной переписке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Б. Ответы на вопросы о жизни, делах, здоровье (2)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На здоровье (на жизнь) не жалуюсь.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Самочувствие неплохое (вроде бы сносное, хорошее).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Здоровье ничего (лучше, неважное, скверное).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Дела идут хорошо (как никогда, по-старому)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Дела идут неважно (скверно, хуже некуда).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О делах (здоровье, жизни, планах) не знаю, что и сказать.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У нас пока нет никаких планов.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Мои планы пока неопределённые.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Планы неясные (зависят от многих обстоятельств).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Хочу поехать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Мне хочется съездить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Хотелось бы отдохнуть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собираюсь посетить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Б. Примеры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921768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Дорогой Виктор Николаевич!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Приветствую Вас и шлю самые искренние пожелания здоровья и успехов. Как Вы живёте? Все ли у Вас здоровы? Напишите. От Вас давно не было писем, и это нас волнует. Мы живём по-прежнему. Новостей особых нет.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3284984"/>
            <a:ext cx="8229600" cy="259228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>
            <a:normAutofit lnSpcReduction="10000"/>
          </a:bodyPr>
          <a:lstStyle/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Дорогая сестрёнка!</a:t>
            </a:r>
          </a:p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Шлю тебе горячий привет и наилучшие пожелания! Как ты? Всё ли в порядке? Здорова? Пиши, а то мы волнуемся. Дома всё нормально. У меня горячая пора – экзамены. Дел много, а времени не хватает. Вот и кручусь, как белка в колесе. Кстати, все ребята из класса передают тебе привет и просят их не забывать...</a:t>
            </a:r>
            <a:endParaRPr kumimoji="0" lang="ru-RU" sz="2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В. Благодарность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В. Благодарность (1)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Сердечно благодарю тебя за письмо.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Горячо благодарю Вас за ответ.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От всего сердца благодарю тебя за то, что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От всей души благодарю Вас за помощь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(очень) благодарен Вам за письмо.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Как я благодарна Вам за весточку.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так благодарен за то, что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Большое спасибо за то, что написали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Если бы Вы знали, как я благодарен Вам за письмо.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Ты не представляешь, как я благодарна тебе за письмо.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Трудно выразить, как я благодарен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Невозможно сказать, как я благодарна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Вам очень признателен за поздравление.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Примите мою благодарность за то, что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В. Благодарность (2)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Вам многим обязана за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Ваш должник.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У меня нет слов, чтобы отблагодарить Вас за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Не хватает слов, чтобы выразить Вам мою благодарность.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Не хватает слов, чтобы отблагодарить Вас.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Как я Вам благодарен.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Ты не представляешь, как я тебе признательна.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Если бы Вы знали, как я Вам благодарен.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хочу поблагодарить Вас за то, что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Мне хочется поблагодарить Вас за то, что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Разрешите выразить Вам благодарность за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Позвольте выразить Вам благодарность за то, что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Вы очень любезны.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Это очень мило с твоей стороны.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В. Ответы на благодарность (1)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Не стоит (Не надо, Не нужно, Не за что) благодарить меня.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Моя услуга не стоит благодарности.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всегда к Вашим услугам.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Мне (было очень) приятно.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счастлива помочь тебе.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Мне всегда доставляет удовольствие писать Вам.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Это я должна тебя благодарить.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Это мне надо тебе сказать спасибо.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Помогать Вам мой долг.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Писать тебе мне приятно.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Это не составляет никакого труда.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Мне ничего не стоит.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Это такие пустяки.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В. Примеры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91365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i="1" dirty="0" smtClean="0"/>
              <a:t>В своём письме ты благодаришь меня за услугу. Не стоит благодарности. Это пустяки. Я всегда рад помочь тебе.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2420888"/>
            <a:ext cx="4104456" cy="129614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>
            <a:normAutofit/>
          </a:bodyPr>
          <a:lstStyle/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Спасибо за письмо, за то, что в эту трудную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минуту вы меня не забываете.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716016" y="2276872"/>
            <a:ext cx="4104456" cy="165618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/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Дорогая Нина, здравствуй!</a:t>
            </a:r>
          </a:p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lang="ru-RU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Целую тебя и сердечно благодарю за лекарство и за доброе отношение.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39552" y="4005064"/>
            <a:ext cx="8229600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no Pro Caption" pitchFamily="18" charset="0"/>
              </a:rPr>
              <a:t>Вы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no Pro Caption" pitchFamily="18" charset="0"/>
              </a:rPr>
              <a:t> благодарите меня за своевременный ответ на Ваши вопросы. Писать Вам мне всегда приятно.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no Pro Caption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39552" y="5085184"/>
            <a:ext cx="8229600" cy="93610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>
            <a:normAutofit/>
          </a:bodyPr>
          <a:lstStyle/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Меня радует, что моя помощь оказалась своевременной. Я всегда к Вашим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услугам.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Г. Удовлетворение, радость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Г. Удовлетворение, радость (1)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очень рад.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Мы рады.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Как я рад!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так рада!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Мне (очень) приятно было получить от Вас письмо.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Мне радостно было получить от тебя письмо.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Меня очень обрадовало твоё письмо.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Меня тронуло Ваше письмо.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Если бы Вы знали, как я рада Вашему письму.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Ты не представляешь, как я рада была получить твоё письмо.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не могу тебе сказать, как обрадовало меня твоё письмо.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Мне всегда доставляют радость Ваши письма.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Мне доставляют удовольствие твои письма.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всегда испытываю радость от твоих писем.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Г. Удовлетворение, радость (2)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всегда испытываю удовольствие, читая твои письма.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С радостью читала твоё письмо.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С удовольствием читал Ваше письмо.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Твои письма для меня -- большая радость.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Ваши письма вселяют в меня уверенность.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b="1" dirty="0" smtClean="0"/>
              <a:t>Содержание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2400" dirty="0" smtClean="0"/>
              <a:t>А. Констатация наличия – отсутствия переписки</a:t>
            </a:r>
            <a:r>
              <a:rPr lang="cs-CZ" sz="2400" dirty="0" smtClean="0"/>
              <a:t>	</a:t>
            </a:r>
            <a:r>
              <a:rPr lang="ru-RU" sz="2400" dirty="0" smtClean="0"/>
              <a:t>с. 3	</a:t>
            </a:r>
          </a:p>
          <a:p>
            <a:r>
              <a:rPr lang="ru-RU" sz="2400" dirty="0" smtClean="0"/>
              <a:t>Б. Вопросы о жизни, делах, здоровье		с. 7</a:t>
            </a:r>
          </a:p>
          <a:p>
            <a:r>
              <a:rPr lang="ru-RU" sz="2400" dirty="0" smtClean="0"/>
              <a:t>В. Благодарность					с. 12</a:t>
            </a:r>
          </a:p>
          <a:p>
            <a:r>
              <a:rPr lang="ru-RU" sz="2400" dirty="0" smtClean="0"/>
              <a:t>Г. Удовлетворение, радость				с. 17</a:t>
            </a:r>
          </a:p>
          <a:p>
            <a:r>
              <a:rPr lang="ru-RU" sz="2400" dirty="0" smtClean="0"/>
              <a:t>Д. Неодобрение, сожаление, упрёк			с. 21</a:t>
            </a:r>
          </a:p>
          <a:p>
            <a:r>
              <a:rPr lang="ru-RU" sz="2400" dirty="0" smtClean="0"/>
              <a:t>Е. Извинение					с. 28</a:t>
            </a:r>
          </a:p>
          <a:p>
            <a:r>
              <a:rPr lang="ru-RU" sz="2400" dirty="0" smtClean="0"/>
              <a:t>Ё. Поздравление, приветствие, пожелание		с. 32</a:t>
            </a:r>
          </a:p>
          <a:p>
            <a:r>
              <a:rPr lang="ru-RU" sz="2400" dirty="0" smtClean="0"/>
              <a:t>Ж. Одобрение, комплимент, похвала		с. 37</a:t>
            </a:r>
          </a:p>
          <a:p>
            <a:r>
              <a:rPr lang="ru-RU" sz="2400" dirty="0" smtClean="0"/>
              <a:t>З. Жалоба, утешение, соболезнование		с. 42</a:t>
            </a:r>
          </a:p>
          <a:p>
            <a:r>
              <a:rPr lang="ru-RU" sz="2400" dirty="0" smtClean="0"/>
              <a:t>И. Просьба, предложение, совет			с. 49</a:t>
            </a:r>
          </a:p>
          <a:p>
            <a:r>
              <a:rPr lang="ru-RU" sz="2400" dirty="0" smtClean="0"/>
              <a:t>Й. Приглашение					с. 53</a:t>
            </a:r>
          </a:p>
          <a:p>
            <a:r>
              <a:rPr lang="ru-RU" sz="2400" dirty="0" smtClean="0"/>
              <a:t>К. Выражение желания встретиться			с. 57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Г. Примеры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8229600" cy="120168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Уважаемый Василий Афанасьевич!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был очень рад Вашему письму и искренне признателен за сведения, которые Вы мне сообщили.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2996952"/>
            <a:ext cx="8229600" cy="172819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no Pro Caption" pitchFamily="18" charset="0"/>
              </a:rPr>
              <a:t>Привет,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no Pro Caption" pitchFamily="18" charset="0"/>
              </a:rPr>
              <a:t> Вадик!</a:t>
            </a:r>
          </a:p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lang="ru-RU" sz="2400" baseline="0" dirty="0" smtClean="0">
                <a:latin typeface="Arno Pro Caption" pitchFamily="18" charset="0"/>
              </a:rPr>
              <a:t>Ты</a:t>
            </a:r>
            <a:r>
              <a:rPr lang="ru-RU" sz="2400" dirty="0" smtClean="0">
                <a:latin typeface="Arno Pro Caption" pitchFamily="18" charset="0"/>
              </a:rPr>
              <a:t> молодец, что мне быстро ответил!</a:t>
            </a:r>
          </a:p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no Pro Caption" pitchFamily="18" charset="0"/>
              </a:rPr>
              <a:t>Рад,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no Pro Caption" pitchFamily="18" charset="0"/>
              </a:rPr>
              <a:t> что у тебя всё налаживается, что жизнь твоя насыщена трудом и интересным отдыхом.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no Pro Captio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Д. Неодобрение, сожаление, упрёк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Д. Неодобрение, сожаление, упрёк (1)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К сожалению, я не получаю от Вас писем.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К сожалению, ничего не знаю о тебе.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Мне жаль, что ты не отвечаешь мне.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хочу выразить неудовлетворение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должен выразить моё сожаление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не могу не выразить неудовольствие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вынуждена упрекнуть тебя в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не могу не упрекнуть Вас в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на тебя обижен за молчание.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на Вас очень сержусь за что, что не отвечаете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Ты меня огорчил своим письмом.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Ты меня расстроил своим отказом.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Ты меня поставил в неловкое положение.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Д. Неодобрение, сожаление, упрёк (2)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Если бы ты знал, как меня огорчило твоё письмо.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Вы не представляете, как нас опечалило Ваше письмо.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Трудно передать, как я огорчён твоим письмом.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Невозможно сказать, как я расстроен Вашим письмом.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С сожалением читала твоё письмо.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Нехорошо, что ты молчишь.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Плохо, что Вы не даёте о себе знать.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Ты неправильно думаешь.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Вы нехорошо делаете.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Как тебе не стыдно!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Как тебе не стыдно так писать!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Как ты можешь так делать!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Зачем ты так поступила.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Лучше бы Вы мне не писали об этом.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Д. Оправдания в ответ на неодобрение и упрёк (1)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В своё оправдание я должен сообщить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Оправдываясь, я хотела бы написать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хочу оправдаться перед тобой.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Должен оправдать себя.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Не могу не объяснить Вам причины моего молчания.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В ответ на Ваши упрёки хочу сообщить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В ответ на твоё неодобрение должен написать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признаю твои упрёки, но в своё оправдание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сожалею, что вызвал Ваше недовольство.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Мне жаль, что огорчил тебя.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Извините за долгое молчание.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Прости за то, что долго молчал.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приношу свои глубокие извинения за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Д. Оправдания в ответ на неодобрение и упрёк (2)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не думал тебя обидеть своим молчанием.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не хотела Вас обидеть тем, что не писала.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У меня не было намерения тебя обидеть.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не думал, что это может Вас обидеть.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случайно (не нарочно) это сделал.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Мне досадно.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Как мне неприятно!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постараюсь писать чаще.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постараюсь исправиться!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Не сердитесь.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Не обижайся.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Нет, это ты не прав.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Это не я, а ты виноват.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Меня не за что упрекать.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Д. Оправдания в ответ на неодобрение и упрёк (3)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не заслужила твоих упрёков.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Вы напрасно меня упрекаете.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Ты зря меня упрекаешь.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Не пойму, за что ты меня ругаешь.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Не знаю, в чём Вы меня упрекаете.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Д. Примеры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201688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i="1" dirty="0" smtClean="0">
                <a:solidFill>
                  <a:schemeClr val="tx1"/>
                </a:solidFill>
              </a:rPr>
              <a:t>Олег Викторович!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i="1" dirty="0" smtClean="0">
                <a:solidFill>
                  <a:schemeClr val="tx1"/>
                </a:solidFill>
              </a:rPr>
              <a:t>Мне жаль, что я не получаю от Вас ответа. Но я продолжаю ждать и надеяться.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2564904"/>
            <a:ext cx="8229600" cy="86409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/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Олег!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 же ты не пишешь? Я очень на тебя обижена. Как ты можешь! Стыдно не отвечать друзьям.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67544" y="3573016"/>
            <a:ext cx="8229600" cy="100811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>
            <a:normAutofit fontScale="92500" lnSpcReduction="10000"/>
          </a:bodyPr>
          <a:lstStyle/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no Pro Caption" pitchFamily="18" charset="0"/>
              </a:rPr>
              <a:t>Мария Витальевна! Извините, но я не могу не упрекнуть Вас. Как же так! Вы были в Москве и даже не дали о себе знать. Не позвонили,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no Pro Caption" pitchFamily="18" charset="0"/>
              </a:rPr>
              <a:t> не зашли.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no Pro Caption" pitchFamily="18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67544" y="4725144"/>
            <a:ext cx="8229600" cy="144016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>
            <a:normAutofit fontScale="92500" lnSpcReduction="20000"/>
          </a:bodyPr>
          <a:lstStyle/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Уважаемая Анна Владимировна!</a:t>
            </a:r>
          </a:p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lang="ru-RU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Конечно, Вы правы, что упрекаете меня за долгое молчание. Извините. В своё оправдание могу лишь сказать, что в последнее время очень занят: заканчиваю работу.</a:t>
            </a:r>
            <a:endParaRPr kumimoji="0" lang="ru-RU" sz="2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Е. Извинение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Е. Извинение (1)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Извини за молчание.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Простите за задержку ответа.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Приношу свои глубокие извинения за то, что не смог ответить в срок.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Прошу прощения, что долго не отвечал на Ваше письмо.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Разрешите принести свои глубокие извинения.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Примите мои извинения.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хочу извиниться.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должна извиниться.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Мне хотелось бы принести свои извинения.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не могу не попросить прощения.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виноват перед тобой.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чувствую себя виноватым перед Вами.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А. Констатация наличия – отсутствия переписки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Е. Извинение (2)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Мне стыдно за моё молчание.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Мне стыдно за то, что я тебя обидел.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Боюсь, что обидел Вас.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Боюсь, что я был невнимателен к тебе.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не хотел Вас обидеть.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Не сердись на меня за молчание.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Не обижайтесь на меня за то, что не писала.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прошу тебя не сердиться на меня.</a:t>
            </a:r>
          </a:p>
          <a:p>
            <a:pPr marL="0" algn="just">
              <a:spcBef>
                <a:spcPts val="0"/>
              </a:spcBef>
              <a:buNone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Е. Примеры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84164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rgbClr val="002060"/>
                </a:solidFill>
                <a:latin typeface="Arno Pro Caption" pitchFamily="18" charset="0"/>
              </a:rPr>
              <a:t>Уважаемая Ирина Владимировна! Примите мои извинения за задержку ответа на Ваше письмо.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46856" y="2204864"/>
            <a:ext cx="8229600" cy="84164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/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Я должна</a:t>
            </a:r>
            <a:r>
              <a:rPr kumimoji="0" lang="ru-RU" sz="2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извиниться перед Вами, уважаемый Семён Борисович, за то, что не смогла выполнить Ваше поручение.</a:t>
            </a:r>
            <a:endParaRPr kumimoji="0" lang="ru-RU" sz="2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46856" y="3284984"/>
            <a:ext cx="8229600" cy="504056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>
            <a:normAutofit/>
          </a:bodyPr>
          <a:lstStyle/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lang="ru-RU" sz="2400" dirty="0" smtClean="0"/>
              <a:t>Приношу свои извинения за задержку ответа: был в отъезде.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46856" y="3933056"/>
            <a:ext cx="8229600" cy="100811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>
            <a:normAutofit/>
          </a:bodyPr>
          <a:lstStyle/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lang="ru-RU" sz="2400" noProof="0" dirty="0" smtClean="0">
                <a:solidFill>
                  <a:schemeClr val="tx1"/>
                </a:solidFill>
                <a:latin typeface="+mj-lt"/>
              </a:rPr>
              <a:t>Долго не писал Вам, но не думайте, что я забыл о Вас. Дело в том, что я был в длительной командировке.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Ё. Поздравление, приветствие и пожелание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Ё. Поздравление, приветствие и пожелание (1)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Поздравляю Вас с праздником.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Поздравляю тебя с Новым годом.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Разрешите поздравить Вас по случаю Вашего юбилея.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хочу поздравить Вас с праздником.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хотела бы поздравить Вас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Мне хочется поздравить тебя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Шлю тебе свои поздравления.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От всего сердца поздравляю тебя с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От всей души поздравляю Вас с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Искренне поздравляю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С праздником!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С Новым годом!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С днём рождения!</a:t>
            </a:r>
          </a:p>
          <a:p>
            <a:pPr marL="0" algn="just">
              <a:spcBef>
                <a:spcPts val="0"/>
              </a:spcBef>
              <a:buNone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Ё. Поздравление, приветствие и пожелание (2)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Желаем Вам успехов, здоровья, счастья.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Желаю Тебе успешного завершения работы.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Разрешите пожелать Вам успехов.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хочу пожелать тебе здоровья.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Мне хочется пожелать Вам успешно защитить диссертацию.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Мне хотелось бы, чтобы все Ваши мечты сбылись.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Примите мои наилучшие пожелания.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Примите мои тёплые (искренние) пожелания успехов.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От всей души желаю Вам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От всего сердца желаю Вам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Искренне желаю тебе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Успехов Вам!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Счастья!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Не болей!</a:t>
            </a:r>
          </a:p>
          <a:p>
            <a:pPr marL="0" algn="just">
              <a:spcBef>
                <a:spcPts val="0"/>
              </a:spcBef>
              <a:buNone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Ё. Поздравление, приветствие и пожелание (3)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Мне сказали, что Вас можно поздравить с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Мне передали, что тебя можно поздравить с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узнал, что можно тебя поздравить с ...</a:t>
            </a:r>
          </a:p>
          <a:p>
            <a:pPr marL="0" algn="just">
              <a:spcBef>
                <a:spcPts val="0"/>
              </a:spcBef>
              <a:buNone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Ё. Примеры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84164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В день Вашего пятидесятилетия шлём сердечные поздравления.</a:t>
            </a:r>
          </a:p>
          <a:p>
            <a:pPr marL="0" algn="just">
              <a:spcBef>
                <a:spcPts val="0"/>
              </a:spcBef>
              <a:buNone/>
            </a:pPr>
            <a:endParaRPr lang="ru-RU" sz="2400" dirty="0" smtClean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2204864"/>
            <a:ext cx="8229600" cy="136815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Уважаемый Виктор Михайлович!</a:t>
            </a:r>
          </a:p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Поздравляю Вас с праздником и желаю Вам большого счастья, здоровья и успехов.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67544" y="3717032"/>
            <a:ext cx="8229600" cy="136815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>
            <a:normAutofit/>
          </a:bodyPr>
          <a:lstStyle/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no Pro" pitchFamily="18" charset="0"/>
              </a:rPr>
              <a:t>Многоуважаемая Надежда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no Pro" pitchFamily="18" charset="0"/>
              </a:rPr>
              <a:t> Васильевна!</a:t>
            </a:r>
          </a:p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lang="ru-RU" sz="2400" noProof="0" dirty="0" smtClean="0">
                <a:solidFill>
                  <a:schemeClr val="tx1"/>
                </a:solidFill>
                <a:latin typeface="Arno Pro" pitchFamily="18" charset="0"/>
              </a:rPr>
              <a:t>Разрешите нам от всей души поздравить Вас с юбилеем и пожелать Вам дальнейшей плодотворной работы.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no Pro" pitchFamily="18" charset="0"/>
            </a:endParaRPr>
          </a:p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Ж. Одобрение, комплимент, похвала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Ж. Одобрение, комплимент, похвала (1)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Ваши письма очень интересны.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Твои письма очень мне нравятся.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Ваши письма произвели на меня сильное впечатление.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Твои письма так интересны!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Как интересны Ваши письма!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У тебя чудесные письма.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У Вас такие интересные письма!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Какие у Вас интересные письма!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С Вами интересно переписываться.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люблю получать твои письма.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Мне приятно читать Ваши письма.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так люблю получать Ваши письма.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Как я люблю получать твои письма!</a:t>
            </a:r>
          </a:p>
          <a:p>
            <a:pPr marL="0" algn="just">
              <a:spcBef>
                <a:spcPts val="0"/>
              </a:spcBef>
              <a:buNone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Ж. Одобрение, комплимент, похвала (2)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хочу похвалить тебя.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Мне хочется сделать Вам комплимент.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должен выразить Вам моё восхищение по поводу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Позвольте выразить Вам мой восторг по поводу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Это заслуживает самой большой похвалы.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Ваши письма для меня -- большая радость.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Твои письма для меня очень много значат.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Если бы ты знал, что значат для меня твои письма.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Ваши письма -- прелесть!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Ты добрый человек.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Вы такой внимательный!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Вы так милы со мной!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тебя очень высоко ценю за доброту.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Вы для меня очень много значите.</a:t>
            </a:r>
          </a:p>
          <a:p>
            <a:pPr marL="0" algn="just">
              <a:spcBef>
                <a:spcPts val="0"/>
              </a:spcBef>
              <a:buNone/>
            </a:pPr>
            <a:endParaRPr lang="ru-RU" sz="2400" dirty="0" smtClean="0"/>
          </a:p>
          <a:p>
            <a:pPr marL="0" algn="just">
              <a:spcBef>
                <a:spcPts val="0"/>
              </a:spcBef>
              <a:buNone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А. Констатация наличия – отсутствия переписки (1)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Ваше письмо я получил.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Твою открытку мы получили.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Ваше письмо, в котором Вы пишете,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Письмо от тебя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Отвечаю на Ваше письмо.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Пишу ответ на твоё письмо.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В ответ на твоё письмо хочу рассказать, что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В ответ на твоё письмо спешу сообщить, что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Из Вашего письма мы узнали,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В своём письме ты пишешь,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Долго не получал Ваших писем.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Давно не получаю от тебя писем.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Три недели нет от тебя писем.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Ж. Одобрение, комплимент, похвала (3)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очень ценю твоё мнение.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Мне дорого Ваше мнение.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не заслужил Вашего комплимента.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тронут Вашей похвалой.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Вы многому меня научили.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Ты мне льстишь.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Вы преувеличиваете мои достоинства.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Это я должен Вас хвалить.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Это я хочу сделать тебе комплимент.</a:t>
            </a:r>
          </a:p>
          <a:p>
            <a:pPr marL="0" algn="just">
              <a:spcBef>
                <a:spcPts val="0"/>
              </a:spcBef>
              <a:buNone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Ж. Примеры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20168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Уважаемая Екатерина Петровна!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Вчера я получила Ваше письмо, оно так интересно, что перечитывала его несколько раз.</a:t>
            </a:r>
          </a:p>
          <a:p>
            <a:pPr marL="0" algn="just">
              <a:spcBef>
                <a:spcPts val="0"/>
              </a:spcBef>
              <a:buNone/>
            </a:pPr>
            <a:endParaRPr lang="ru-RU" sz="2400" dirty="0" smtClean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2564904"/>
            <a:ext cx="8229600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>
            <a:normAutofit/>
          </a:bodyPr>
          <a:lstStyle/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Дорогой Виталий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Андреевич!</a:t>
            </a:r>
          </a:p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lang="ru-RU" sz="2400" baseline="0" dirty="0" smtClean="0">
                <a:solidFill>
                  <a:schemeClr val="tx1"/>
                </a:solidFill>
              </a:rPr>
              <a:t>Ваши</a:t>
            </a:r>
            <a:r>
              <a:rPr lang="ru-RU" sz="2400" dirty="0" smtClean="0">
                <a:solidFill>
                  <a:schemeClr val="tx1"/>
                </a:solidFill>
              </a:rPr>
              <a:t> письма и поздравительные открытки получили, спасибо. Не могу Вам даже передать, какое счастье нам доставляете своими письмами. Для нас это такая радость!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67544" y="4365104"/>
            <a:ext cx="8229600" cy="165618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>
            <a:normAutofit/>
          </a:bodyPr>
          <a:lstStyle/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Здравствуй, Толя!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В своём письме ты хвалишь меня за то, что я аккуратно отвечаю на твои письма. Но это я должна тебя похвалить. Ты молодец, что меня не забываешь, часто мне пишешь. А твои письма для меня -- радость.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З. Жалоба, утешение, соболезнование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З. Жалоба, утешение, соболезнование (1)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хочу Вам пожаловаться на неудачи.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должен тебе пожаловаться на то, что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Не могу Вам не пожаловаться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Мне так нужно тебе пожаловаться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Мне надо тебе написать о своих огорчениях.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Как мне нужно Вам написать о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Мне не хочется Вас расстраивать, но у меня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Мне не хотелось бы об этом писать, но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не могу не написать, что у меня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должен написать, что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Мне очень плохо.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Мне постоянно не везёт.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Извините, но мне хочется поделиться с Вами своим горем.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Мне так нужно написать тебе о своих затруднениях.</a:t>
            </a:r>
          </a:p>
          <a:p>
            <a:pPr marL="0" algn="just">
              <a:spcBef>
                <a:spcPts val="0"/>
              </a:spcBef>
              <a:buNone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З. Жалоба, утешение, соболезнование (2)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хочу Вас утешить.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Мне хочется тебя обрадовать.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Мне хотелось бы вселить в тебя надежду.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Надо рассеять твои опасения.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хочу написать, что ты напрасно беспокоишься.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С уверенностью могу сказать, что Ваши волнения напрасны.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Необходимо сказать, что всё складывается как нельзя лучше.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тебе очень сочувствую.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Примите мои самые искренние соболезнования.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Мне очень жаль Вас.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Мне очень жалко, что так случилось.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Вас понимаю.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Не расстраивайтесь.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Не огорчайтесь.</a:t>
            </a:r>
          </a:p>
          <a:p>
            <a:pPr marL="0" algn="just">
              <a:spcBef>
                <a:spcPts val="0"/>
              </a:spcBef>
              <a:buNone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З. Жалоба, утешение, соболезнование (3)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Не вспоминайте этого.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Возьмите себя в руки.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Держи себя в руках.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Не падайте духом.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Не теряйте выдержки.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Соберитесь силами.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Не принимайте это близко к сердцу.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Не поддавайся настроению.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Наберись терпения.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Надо не думать об этом.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Не надо волноваться.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Надо забыть об этом.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Надо надеяться на лучшее.</a:t>
            </a:r>
          </a:p>
          <a:p>
            <a:pPr marL="0" algn="just">
              <a:spcBef>
                <a:spcPts val="0"/>
              </a:spcBef>
              <a:buNone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З. Жалоба, утешение, соболезнование (4)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Всё будет хорошо.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Всё это кончится хорошо.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Это не страшно.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Ничего страшного.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Всё бывает.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Относитесь ко всему с юмором.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Ничего не поделаешь.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Ничем тут не поможешь.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Ты не виноват.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Не только ты виновата.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Это не только твоя вина.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Вы тут ни при чём.</a:t>
            </a:r>
          </a:p>
          <a:p>
            <a:pPr marL="0" algn="just">
              <a:spcBef>
                <a:spcPts val="0"/>
              </a:spcBef>
              <a:buNone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З. Жалоба, утешение, соболезнование (5)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Выражаем глубокое соболезнование по поводу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Приношу тебе свои соболезнования в связи с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С глубоким прискорбием узнали о постигшем Вас несчастье.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Прими моё искреннее соболезнование по случаю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Разрешите выразить Вам моё глубокое соболезнование.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скорблю вместе с Вами.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разделяю твоё глубокое горе.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потрясён несчастьем, которое обрушилось на тебя.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Вы понесли тяжёлую утрату.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Слова утешения бесполезны.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Будь мужествен.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не могу тебе передать, как я потрясён.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Если бы Вы знали, как я потрясена.</a:t>
            </a:r>
          </a:p>
          <a:p>
            <a:pPr marL="0" algn="just">
              <a:spcBef>
                <a:spcPts val="0"/>
              </a:spcBef>
              <a:buNone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З. Примеры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63373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dirty="0" smtClean="0">
                <a:latin typeface="Arno Pro Caption" pitchFamily="18" charset="0"/>
              </a:rPr>
              <a:t>Как бежит время! Не успела оглянуться, а месяц уже кончается. Дел много, времени мало. Чувствую я себя плохо в новом климате. Очень тоскую по родине. Так хочется домой, к своим близким!</a:t>
            </a:r>
          </a:p>
          <a:p>
            <a:pPr marL="0" algn="just">
              <a:spcBef>
                <a:spcPts val="0"/>
              </a:spcBef>
              <a:buNone/>
            </a:pPr>
            <a:endParaRPr lang="ru-RU" sz="2400" dirty="0" smtClean="0">
              <a:latin typeface="Arno Pro Caption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2996952"/>
            <a:ext cx="8229600" cy="163373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>
            <a:normAutofit fontScale="92500"/>
          </a:bodyPr>
          <a:lstStyle/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Миша!</a:t>
            </a:r>
            <a:r>
              <a:rPr kumimoji="0" lang="ru-RU" sz="2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Ты жалуешься на то, что у тебя совсем нет времени на учёбу. Думаю, что виноват в этом ты сам. Надо выбросить из головы мелкие заботы, перестать одновременно заниматься всем и серьёзно заняться только работой.</a:t>
            </a:r>
            <a:endParaRPr kumimoji="0" lang="ru-RU" sz="2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67544" y="4797152"/>
            <a:ext cx="8229600" cy="1224136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>
            <a:normAutofit/>
          </a:bodyPr>
          <a:lstStyle/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Оля! Меня очень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обеспокоило твоё письмо. Разве можно так нервничать? Что это за малодушие? Возьми себя в руки! Не падай духом, а главное, не теряй веры.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И. Просьба, предложение, совет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А. Констатация наличия – отсутствия переписки (2)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Почему Вы не пишете?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Почему ты молчишь?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Пишу тебе в спешке, потому что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Долго не писала Вам.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Уже месяц не отвечал на твоё письмо.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Наконец отвечаю на твоё письмо.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Вот когда только собралась ответить.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Вот когда наконец сел за письмо.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И. Просьба, предложение, совет (1)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Разрешите попросить Вас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Позвольте посоветовать Вам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Убедительно прошу тебя написать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Советую Вам срочно сообщить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Хочу попросить тебя вот о чём: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Советую тебе сделать вот что: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просил бы написать следующее: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предложил бы ответить следующее: 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У меня к тебе большая просьба.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Обращаюсь к Вам с просьбой.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Очень прошу тебя, пришли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Будьте добры, напишите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Не откажите в любезности, передайте ...</a:t>
            </a:r>
          </a:p>
          <a:p>
            <a:pPr marL="0" algn="just">
              <a:spcBef>
                <a:spcPts val="0"/>
              </a:spcBef>
              <a:buNone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И. Просьба, предложение, совет (2)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Напишите поскорее ответ.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Пришлите мне Вашу фотографию.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Не ленитесь писать письма.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Не молчите!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Понимаю, что неудобно обращаться с просьбой, но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Мне неловко обращаться с просьбой, но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Как мне ни трудно обращаться с просьбой, но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Извините, но хочу попросить Вас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Простите, мне хочется предложить Вам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Можно ли Вас попросить сообщить мне ... ?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Не поехать ли нам вместе?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Вы можете сделать мне одолжение?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Не можете ли вы зайти ко мне?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Вас не затруднит написать мне?</a:t>
            </a:r>
          </a:p>
          <a:p>
            <a:pPr marL="0" algn="just">
              <a:spcBef>
                <a:spcPts val="0"/>
              </a:spcBef>
              <a:buNone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И. Примеры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92176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Уважаемая Лидия Петровна!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Разрешите обратиться к Вам с просьбой от нашей редакции. Мы знаем Вашу занятость и всё же просим не отказать нам в любезности и дать отзыв на статью, которую Вам пересылаем. Мы будем Вам очень признательны.</a:t>
            </a:r>
          </a:p>
          <a:p>
            <a:pPr marL="0" algn="just">
              <a:spcBef>
                <a:spcPts val="0"/>
              </a:spcBef>
              <a:buNone/>
            </a:pP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3284984"/>
            <a:ext cx="8229600" cy="122413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Я не теряю надежды получить от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Вас письмо. Отвечайте, если можно, скорее. Напишите мне немножко, хотя бы две строчки, мол, жив-здоров.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67544" y="4653136"/>
            <a:ext cx="8229600" cy="122413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>
            <a:normAutofit/>
          </a:bodyPr>
          <a:lstStyle/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У меня к Вам есть одно предложение: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давайте в воскресенье поедем вместе на рыбалку.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Й. Приглашение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Й. Приглашение (1)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Разрешите нам пригласить Вас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Позвольте нам предложить Вам посетить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Мы хотели бы пригласить Вас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Мы рады будем встретить Вас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Не согласитесь ли Вы приехать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Не хотите ли Вы приехать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Приглашаю тебя к нам в гости.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Мы хотим пригласить Вас к нам на день рождения.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хотел бы пригласить тебя поехать вместе отдыхать.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Нам хочется пригласить Вас к нам на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Можно ли мне пригласить тебя к себе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Не могу ли я встретиться с тобой?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буду очень рад, если ты приедешь ко мне ...</a:t>
            </a:r>
          </a:p>
          <a:p>
            <a:pPr marL="0" algn="just">
              <a:spcBef>
                <a:spcPts val="0"/>
              </a:spcBef>
              <a:buNone/>
            </a:pP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Й. Приглашение (2)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Ты не хочешь отдохнуть вместе с нами?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Вы не согласитесь приехать ... ?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Не хотите ли Вы провести у нас на даче отпуск?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Напиши, как ты думаешь, не поехать ли нам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У меня к тебе предложение: не сходить ли нам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думаю, хорошо бы поехать ...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Думается, неплохо бы собраться всем вместе.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Следовало бы как-нибудь встретиться.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Как ты смотришь на то, чтобы поехать ... ?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Вы не против того, чтобы поехать ... ?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А что, если мы летом встретимся?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Й. Примеры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63373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Дорогие Катя и Виктор!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Очень хочется, чтобы вы приехали к нам на дачу на субботу и воскресенье. Сейчас цветут сады, очень красиво. Приезжайте, не пожалеете. Ждём Вас. До встречи!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2996952"/>
            <a:ext cx="8229600" cy="194421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Здравствуй</a:t>
            </a:r>
            <a:r>
              <a:rPr lang="ru-RU" sz="2400" dirty="0" smtClean="0">
                <a:latin typeface="+mj-lt"/>
              </a:rPr>
              <a:t>, Алла!</a:t>
            </a:r>
          </a:p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Я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теперь живу на новой квартире. Я хочу тебя пригласить к себе на день рождения. Приезжай обязательно. Адрес написан на конверте. Мой день рождения 15 мая, ты не забыла?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Й. Желание встретиться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Й. Желание встретиться (1)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Мы Вас часто вспоминаем.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тебя ни на минуту не забываю.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о Вас постоянно рассказываю друзьям.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о тебе часто думаю.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Часто с удовольствием вспоминаю наши встречи.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У меня одно желание – снова встретиться с тобой.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Мне очень хочется опять встретить тебя.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бы хотел встретиться с Вами.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Я ничего так не хочу, как увидеть тебя сейчас.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Как бы мне хотелось быть вместе с тобой!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Как было бы прекрасно, если бы я смог быть сейчас с Вами.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Нам очень не хватает тебя.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Мне нужен ты!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Скорее приезжайте!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Й. Примеры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921768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i="1" dirty="0" smtClean="0">
                <a:solidFill>
                  <a:schemeClr val="tx1"/>
                </a:solidFill>
              </a:rPr>
              <a:t>Здравствуйте, Нина Борисовна! Извините, что я так долго не писала. Это не потому, что с глаз долой – из сердца вон. Нет, Вы никогда не можете уйти из моего сердца. И я, и вся моя семья часто вспоминаем Вас и всегда рассказываем всем нашим знакомым</a:t>
            </a:r>
            <a:r>
              <a:rPr lang="ru-RU" sz="2400" i="1" smtClean="0">
                <a:solidFill>
                  <a:schemeClr val="tx1"/>
                </a:solidFill>
              </a:rPr>
              <a:t>, какой </a:t>
            </a:r>
            <a:r>
              <a:rPr lang="ru-RU" sz="2400" i="1" dirty="0" smtClean="0">
                <a:solidFill>
                  <a:schemeClr val="tx1"/>
                </a:solidFill>
              </a:rPr>
              <a:t>у нас есть замечательный друг.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3284984"/>
            <a:ext cx="8229600" cy="192176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Дорогой Серёжа!</a:t>
            </a:r>
          </a:p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Последнее время очень часто ты мне вспоминаешься. Хочется посидеть вместе, поговорить, а тебя нет. Хотелось бы в театр вместе сходить – но тебя опять нет. Без тебя мне скучно и одиноко. Так что скорее возвращайся.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А. Примеры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120168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dirty="0" smtClean="0">
                <a:latin typeface="Arno Pro Display" pitchFamily="18" charset="0"/>
              </a:rPr>
              <a:t>Уважаемый Кирилл Павлович!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>
                <a:latin typeface="Arno Pro Display" pitchFamily="18" charset="0"/>
              </a:rPr>
              <a:t>Получил Ваш ответ на моё письмо и хочу поблагодарить Вас за отзывчивость и внимание ко мне.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467544" y="2492896"/>
            <a:ext cx="3600400" cy="201622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>
            <a:normAutofit/>
          </a:bodyPr>
          <a:lstStyle/>
          <a:p>
            <a:pPr marL="0" marR="0" lvl="0" indent="-27432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" pitchFamily="18" charset="0"/>
              </a:rPr>
              <a:t>Дорогой Сергей!</a:t>
            </a:r>
          </a:p>
          <a:p>
            <a:pPr marL="0" marR="0" lvl="0" indent="-27432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lang="ru-RU" sz="2400" dirty="0" smtClean="0">
                <a:solidFill>
                  <a:schemeClr val="tx1"/>
                </a:solidFill>
                <a:latin typeface="Cambria" pitchFamily="18" charset="0"/>
              </a:rPr>
              <a:t>Спешу ответить на твоё последнее письмо, чтобы оно успело тебя ещё застать.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" pitchFamily="18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211960" y="2492896"/>
            <a:ext cx="4536504" cy="201622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>
            <a:normAutofit/>
          </a:bodyPr>
          <a:lstStyle/>
          <a:p>
            <a:pPr marL="0" marR="0" lvl="0" indent="-27432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ru-RU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Дорогая</a:t>
            </a:r>
            <a:r>
              <a:rPr kumimoji="0" lang="ru-RU" sz="2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Леночка!</a:t>
            </a:r>
          </a:p>
          <a:p>
            <a:pPr marL="0" marR="0" lvl="0" indent="-27432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lang="ru-RU" sz="2400" i="1" baseline="0" dirty="0" smtClean="0">
                <a:solidFill>
                  <a:schemeClr val="tx1"/>
                </a:solidFill>
              </a:rPr>
              <a:t>Пишу</a:t>
            </a:r>
            <a:r>
              <a:rPr lang="ru-RU" sz="2400" i="1" dirty="0" smtClean="0">
                <a:solidFill>
                  <a:schemeClr val="tx1"/>
                </a:solidFill>
              </a:rPr>
              <a:t> Вам только сейчас, так как наконец-то закончил сдавать экзамены.</a:t>
            </a:r>
            <a:endParaRPr kumimoji="0" lang="ru-RU" sz="2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67544" y="4653136"/>
            <a:ext cx="8229600" cy="1440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>
            <a:normAutofit/>
          </a:bodyPr>
          <a:lstStyle/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Дорогая Антонина Петровна!</a:t>
            </a:r>
          </a:p>
          <a:p>
            <a:pPr marL="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 Вашего письма, за которое я Вам очень благодарен, я узнал, что Вы написали книгу об истории нашего города.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Б. Вопросы о жизни, делах, здоровье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Б. Вопросы о жизни, делах, здоровье (1)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Как вы живёте?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Как ты живёшь?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Как идут твои дела?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Как идёт жизнь?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Как Вы себя чувствуете?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Как Ваше здоровье?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Как твоё самочувствие?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Всё ли хорошо?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Всё ли у тебя в порядке?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Как ты?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Как дела (успехи, работа, учёба, настроение)?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Что нового?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Что ты сейчас делаешь?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Чем Вы сейчас занимаетесь?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Б. Ответы на вопросы о жизни, делах, здоровье (1)</a:t>
            </a:r>
            <a:endParaRPr lang="cs-CZ" sz="3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Вы спрашиваете, как я живу.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Ты спрашиваешь, как наша жизнь.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Вы спрашиваете, как идут наши дела.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Ты спрашиваешь, как я себя чувствую.</a:t>
            </a:r>
          </a:p>
          <a:p>
            <a:pPr marL="0" algn="just">
              <a:spcBef>
                <a:spcPts val="0"/>
              </a:spcBef>
              <a:buNone/>
            </a:pPr>
            <a:endParaRPr lang="ru-RU" sz="2400" dirty="0" smtClean="0"/>
          </a:p>
          <a:p>
            <a:pPr marL="0" algn="just">
              <a:spcBef>
                <a:spcPts val="0"/>
              </a:spcBef>
              <a:buNone/>
            </a:pPr>
            <a:r>
              <a:rPr lang="ru-RU" sz="2000" dirty="0" smtClean="0"/>
              <a:t>-- Специфика письма, в отличие от устной формы общения, заключается в том, что ответ может начинаться с повторения вопроса.</a:t>
            </a:r>
          </a:p>
          <a:p>
            <a:pPr marL="0" algn="just">
              <a:spcBef>
                <a:spcPts val="0"/>
              </a:spcBef>
              <a:buNone/>
            </a:pPr>
            <a:endParaRPr lang="ru-RU" sz="2400" dirty="0" smtClean="0"/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У нас всё хорошо (в порядке, по-старому, без изменений).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Мы живём неплохо (хорошо, прекрасно, ничего).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Жизнь моя идёт без изменения (как и раньше).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Жизнь наша течёт не очень хорошо (сносно).</a:t>
            </a:r>
          </a:p>
          <a:p>
            <a:pPr marL="0" algn="just">
              <a:spcBef>
                <a:spcPts val="0"/>
              </a:spcBef>
              <a:buNone/>
            </a:pPr>
            <a:r>
              <a:rPr lang="ru-RU" sz="2400" dirty="0" smtClean="0"/>
              <a:t>Со здоровьем у меня неплохо (хорошо, ничего, плохо, сносно).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426</TotalTime>
  <Words>4160</Words>
  <Application>Microsoft Office PowerPoint</Application>
  <PresentationFormat>Předvádění na obrazovce (4:3)</PresentationFormat>
  <Paragraphs>526</Paragraphs>
  <Slides>59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59</vt:i4>
      </vt:variant>
    </vt:vector>
  </HeadingPairs>
  <TitlesOfParts>
    <vt:vector size="60" baseType="lpstr">
      <vt:lpstr>Origin</vt:lpstr>
      <vt:lpstr>Смысловые части письма</vt:lpstr>
      <vt:lpstr>Содержание</vt:lpstr>
      <vt:lpstr>А. Констатация наличия – отсутствия переписки</vt:lpstr>
      <vt:lpstr>А. Констатация наличия – отсутствия переписки (1)</vt:lpstr>
      <vt:lpstr>А. Констатация наличия – отсутствия переписки (2)</vt:lpstr>
      <vt:lpstr>А. Примеры</vt:lpstr>
      <vt:lpstr>Б. Вопросы о жизни, делах, здоровье</vt:lpstr>
      <vt:lpstr>Б. Вопросы о жизни, делах, здоровье (1)</vt:lpstr>
      <vt:lpstr>Б. Ответы на вопросы о жизни, делах, здоровье (1)</vt:lpstr>
      <vt:lpstr>Б. Ответы на вопросы о жизни, делах, здоровье (2)</vt:lpstr>
      <vt:lpstr>Б. Примеры</vt:lpstr>
      <vt:lpstr>В. Благодарность</vt:lpstr>
      <vt:lpstr>В. Благодарность (1)</vt:lpstr>
      <vt:lpstr>В. Благодарность (2)</vt:lpstr>
      <vt:lpstr>В. Ответы на благодарность (1)</vt:lpstr>
      <vt:lpstr>В. Примеры</vt:lpstr>
      <vt:lpstr>Г. Удовлетворение, радость</vt:lpstr>
      <vt:lpstr>Г. Удовлетворение, радость (1)</vt:lpstr>
      <vt:lpstr>Г. Удовлетворение, радость (2)</vt:lpstr>
      <vt:lpstr>Г. Примеры</vt:lpstr>
      <vt:lpstr>Д. Неодобрение, сожаление, упрёк</vt:lpstr>
      <vt:lpstr>Д. Неодобрение, сожаление, упрёк (1)</vt:lpstr>
      <vt:lpstr>Д. Неодобрение, сожаление, упрёк (2)</vt:lpstr>
      <vt:lpstr>Д. Оправдания в ответ на неодобрение и упрёк (1)</vt:lpstr>
      <vt:lpstr>Д. Оправдания в ответ на неодобрение и упрёк (2)</vt:lpstr>
      <vt:lpstr>Д. Оправдания в ответ на неодобрение и упрёк (3)</vt:lpstr>
      <vt:lpstr>Д. Примеры</vt:lpstr>
      <vt:lpstr>Е. Извинение</vt:lpstr>
      <vt:lpstr>Е. Извинение (1)</vt:lpstr>
      <vt:lpstr>Е. Извинение (2)</vt:lpstr>
      <vt:lpstr>Е. Примеры</vt:lpstr>
      <vt:lpstr>Ё. Поздравление, приветствие и пожелание</vt:lpstr>
      <vt:lpstr>Ё. Поздравление, приветствие и пожелание (1)</vt:lpstr>
      <vt:lpstr>Ё. Поздравление, приветствие и пожелание (2)</vt:lpstr>
      <vt:lpstr>Ё. Поздравление, приветствие и пожелание (3)</vt:lpstr>
      <vt:lpstr>Ё. Примеры</vt:lpstr>
      <vt:lpstr>Ж. Одобрение, комплимент, похвала</vt:lpstr>
      <vt:lpstr>Ж. Одобрение, комплимент, похвала (1)</vt:lpstr>
      <vt:lpstr>Ж. Одобрение, комплимент, похвала (2)</vt:lpstr>
      <vt:lpstr>Ж. Одобрение, комплимент, похвала (3)</vt:lpstr>
      <vt:lpstr>Ж. Примеры</vt:lpstr>
      <vt:lpstr>З. Жалоба, утешение, соболезнование</vt:lpstr>
      <vt:lpstr>З. Жалоба, утешение, соболезнование (1)</vt:lpstr>
      <vt:lpstr>З. Жалоба, утешение, соболезнование (2)</vt:lpstr>
      <vt:lpstr>З. Жалоба, утешение, соболезнование (3)</vt:lpstr>
      <vt:lpstr>З. Жалоба, утешение, соболезнование (4)</vt:lpstr>
      <vt:lpstr>З. Жалоба, утешение, соболезнование (5)</vt:lpstr>
      <vt:lpstr>З. Примеры</vt:lpstr>
      <vt:lpstr>И. Просьба, предложение, совет</vt:lpstr>
      <vt:lpstr>И. Просьба, предложение, совет (1)</vt:lpstr>
      <vt:lpstr>И. Просьба, предложение, совет (2)</vt:lpstr>
      <vt:lpstr>И. Примеры</vt:lpstr>
      <vt:lpstr>Й. Приглашение</vt:lpstr>
      <vt:lpstr>Й. Приглашение (1)</vt:lpstr>
      <vt:lpstr>Й. Приглашение (2)</vt:lpstr>
      <vt:lpstr>Й. Примеры</vt:lpstr>
      <vt:lpstr>Й. Желание встретиться</vt:lpstr>
      <vt:lpstr>Й. Желание встретиться (1)</vt:lpstr>
      <vt:lpstr>Й. Примеры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Смысловые части письма</dc:title>
  <dc:creator>Jakub</dc:creator>
  <cp:lastModifiedBy>Jakub</cp:lastModifiedBy>
  <cp:revision>104</cp:revision>
  <dcterms:created xsi:type="dcterms:W3CDTF">2013-03-02T15:12:00Z</dcterms:created>
  <dcterms:modified xsi:type="dcterms:W3CDTF">2013-03-28T06:09:47Z</dcterms:modified>
</cp:coreProperties>
</file>